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Space Mono"/>
      <p:regular r:id="rId32"/>
      <p:bold r:id="rId33"/>
      <p:italic r:id="rId34"/>
      <p:boldItalic r:id="rId35"/>
    </p:embeddedFont>
    <p:embeddedFont>
      <p:font typeface="Work Sans ExtraBold"/>
      <p:bold r:id="rId36"/>
      <p:boldItalic r:id="rId37"/>
    </p:embeddedFont>
    <p:embeddedFont>
      <p:font typeface="Work Sans Black"/>
      <p:bold r:id="rId38"/>
      <p:boldItalic r:id="rId39"/>
    </p:embeddedFont>
    <p:embeddedFont>
      <p:font typeface="Average"/>
      <p:regular r:id="rId40"/>
    </p:embeddedFont>
    <p:embeddedFont>
      <p:font typeface="Work Sans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4.xml"/><Relationship Id="rId42" Type="http://schemas.openxmlformats.org/officeDocument/2006/relationships/font" Target="fonts/WorkSans-bold.fntdata"/><Relationship Id="rId41" Type="http://schemas.openxmlformats.org/officeDocument/2006/relationships/font" Target="fonts/WorkSans-regular.fntdata"/><Relationship Id="rId22" Type="http://schemas.openxmlformats.org/officeDocument/2006/relationships/slide" Target="slides/slide16.xml"/><Relationship Id="rId44" Type="http://schemas.openxmlformats.org/officeDocument/2006/relationships/font" Target="fonts/Work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WorkSans-italic.fntdata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paceMono-bold.fntdata"/><Relationship Id="rId10" Type="http://schemas.openxmlformats.org/officeDocument/2006/relationships/slide" Target="slides/slide4.xml"/><Relationship Id="rId32" Type="http://schemas.openxmlformats.org/officeDocument/2006/relationships/font" Target="fonts/SpaceMono-regular.fntdata"/><Relationship Id="rId13" Type="http://schemas.openxmlformats.org/officeDocument/2006/relationships/slide" Target="slides/slide7.xml"/><Relationship Id="rId35" Type="http://schemas.openxmlformats.org/officeDocument/2006/relationships/font" Target="fonts/SpaceMono-boldItalic.fntdata"/><Relationship Id="rId12" Type="http://schemas.openxmlformats.org/officeDocument/2006/relationships/slide" Target="slides/slide6.xml"/><Relationship Id="rId34" Type="http://schemas.openxmlformats.org/officeDocument/2006/relationships/font" Target="fonts/SpaceMono-italic.fntdata"/><Relationship Id="rId15" Type="http://schemas.openxmlformats.org/officeDocument/2006/relationships/slide" Target="slides/slide9.xml"/><Relationship Id="rId37" Type="http://schemas.openxmlformats.org/officeDocument/2006/relationships/font" Target="fonts/WorkSans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WorkSansExtraBold-bold.fntdata"/><Relationship Id="rId17" Type="http://schemas.openxmlformats.org/officeDocument/2006/relationships/slide" Target="slides/slide11.xml"/><Relationship Id="rId39" Type="http://schemas.openxmlformats.org/officeDocument/2006/relationships/font" Target="fonts/WorkSansBlack-boldItalic.fntdata"/><Relationship Id="rId16" Type="http://schemas.openxmlformats.org/officeDocument/2006/relationships/slide" Target="slides/slide10.xml"/><Relationship Id="rId38" Type="http://schemas.openxmlformats.org/officeDocument/2006/relationships/font" Target="fonts/WorkSansBlack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gz_aQoWPoBZVjQuknSc6W7n0E8cWo4h0/edit?pli=1#gid=1617071392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https://docs.google.com/spreadsheets/d/1gz_aQoWPoBZVjQuknSc6W7n0E8cWo4h0/edit?pli=1#gid=1617071392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61" name="Google Shape;61;p1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28.png"/><Relationship Id="rId21" Type="http://schemas.openxmlformats.org/officeDocument/2006/relationships/image" Target="../media/image31.png"/><Relationship Id="rId24" Type="http://schemas.openxmlformats.org/officeDocument/2006/relationships/image" Target="../media/image24.png"/><Relationship Id="rId23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hyperlink" Target="https://github.com/hackyourfuture-cph" TargetMode="External"/><Relationship Id="rId9" Type="http://schemas.openxmlformats.org/officeDocument/2006/relationships/image" Target="../media/image30.png"/><Relationship Id="rId26" Type="http://schemas.openxmlformats.org/officeDocument/2006/relationships/image" Target="../media/image34.png"/><Relationship Id="rId25" Type="http://schemas.openxmlformats.org/officeDocument/2006/relationships/image" Target="../media/image38.png"/><Relationship Id="rId28" Type="http://schemas.openxmlformats.org/officeDocument/2006/relationships/image" Target="../media/image39.png"/><Relationship Id="rId27" Type="http://schemas.openxmlformats.org/officeDocument/2006/relationships/image" Target="../media/image41.png"/><Relationship Id="rId5" Type="http://schemas.openxmlformats.org/officeDocument/2006/relationships/image" Target="../media/image20.png"/><Relationship Id="rId6" Type="http://schemas.openxmlformats.org/officeDocument/2006/relationships/hyperlink" Target="https://www.linkedin.com/school/hackyourfuture-copenhagen/" TargetMode="External"/><Relationship Id="rId29" Type="http://schemas.openxmlformats.org/officeDocument/2006/relationships/image" Target="../media/image44.png"/><Relationship Id="rId7" Type="http://schemas.openxmlformats.org/officeDocument/2006/relationships/image" Target="../media/image1.png"/><Relationship Id="rId8" Type="http://schemas.openxmlformats.org/officeDocument/2006/relationships/hyperlink" Target="https://twitter.com/HackyourfutureC" TargetMode="External"/><Relationship Id="rId31" Type="http://schemas.openxmlformats.org/officeDocument/2006/relationships/image" Target="../media/image25.png"/><Relationship Id="rId30" Type="http://schemas.openxmlformats.org/officeDocument/2006/relationships/image" Target="../media/image26.png"/><Relationship Id="rId11" Type="http://schemas.openxmlformats.org/officeDocument/2006/relationships/image" Target="../media/image15.png"/><Relationship Id="rId33" Type="http://schemas.openxmlformats.org/officeDocument/2006/relationships/image" Target="../media/image33.png"/><Relationship Id="rId10" Type="http://schemas.openxmlformats.org/officeDocument/2006/relationships/hyperlink" Target="https://www.instagram.com/hackyourfuture.dk/" TargetMode="External"/><Relationship Id="rId32" Type="http://schemas.openxmlformats.org/officeDocument/2006/relationships/image" Target="../media/image42.png"/><Relationship Id="rId13" Type="http://schemas.openxmlformats.org/officeDocument/2006/relationships/image" Target="../media/image17.png"/><Relationship Id="rId35" Type="http://schemas.openxmlformats.org/officeDocument/2006/relationships/image" Target="../media/image45.png"/><Relationship Id="rId12" Type="http://schemas.openxmlformats.org/officeDocument/2006/relationships/hyperlink" Target="https://www.facebook.com/hackyourfuturedenmark/" TargetMode="External"/><Relationship Id="rId34" Type="http://schemas.openxmlformats.org/officeDocument/2006/relationships/image" Target="../media/image36.png"/><Relationship Id="rId15" Type="http://schemas.openxmlformats.org/officeDocument/2006/relationships/image" Target="../media/image22.png"/><Relationship Id="rId37" Type="http://schemas.openxmlformats.org/officeDocument/2006/relationships/image" Target="../media/image37.png"/><Relationship Id="rId14" Type="http://schemas.openxmlformats.org/officeDocument/2006/relationships/image" Target="../media/image19.png"/><Relationship Id="rId36" Type="http://schemas.openxmlformats.org/officeDocument/2006/relationships/image" Target="../media/image46.png"/><Relationship Id="rId17" Type="http://schemas.openxmlformats.org/officeDocument/2006/relationships/image" Target="../media/image35.png"/><Relationship Id="rId39" Type="http://schemas.openxmlformats.org/officeDocument/2006/relationships/image" Target="../media/image40.png"/><Relationship Id="rId16" Type="http://schemas.openxmlformats.org/officeDocument/2006/relationships/image" Target="../media/image13.png"/><Relationship Id="rId38" Type="http://schemas.openxmlformats.org/officeDocument/2006/relationships/image" Target="../media/image43.png"/><Relationship Id="rId19" Type="http://schemas.openxmlformats.org/officeDocument/2006/relationships/hyperlink" Target="http://www.hackyourfuture.dk" TargetMode="External"/><Relationship Id="rId18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367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/>
        </p:nvSpPr>
        <p:spPr>
          <a:xfrm>
            <a:off x="370150" y="3993650"/>
            <a:ext cx="29832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General Assembly </a:t>
            </a:r>
            <a:endParaRPr b="0" i="0" sz="24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775" y="3884375"/>
            <a:ext cx="1913950" cy="10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5"/>
          <p:cNvSpPr txBox="1"/>
          <p:nvPr/>
        </p:nvSpPr>
        <p:spPr>
          <a:xfrm>
            <a:off x="370150" y="4403175"/>
            <a:ext cx="184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2022/23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1929300" y="2153975"/>
            <a:ext cx="52854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Meeting will start at 16:30</a:t>
            </a:r>
            <a:endParaRPr b="0" i="0" sz="24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/>
        </p:nvSpPr>
        <p:spPr>
          <a:xfrm>
            <a:off x="2361975" y="2245350"/>
            <a:ext cx="45285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teller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1.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/>
        </p:nvSpPr>
        <p:spPr>
          <a:xfrm>
            <a:off x="619725" y="2245350"/>
            <a:ext cx="7904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moderator &amp; secretary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2.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/>
        </p:nvSpPr>
        <p:spPr>
          <a:xfrm>
            <a:off x="2102700" y="2245350"/>
            <a:ext cx="4938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Report by management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3.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/>
        </p:nvSpPr>
        <p:spPr>
          <a:xfrm>
            <a:off x="3268500" y="2245350"/>
            <a:ext cx="2607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Accounting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8" name="Google Shape;178;p37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4.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213" y="1970300"/>
            <a:ext cx="7479573" cy="12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438" y="45025"/>
            <a:ext cx="64471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/>
          <p:nvPr/>
        </p:nvSpPr>
        <p:spPr>
          <a:xfrm>
            <a:off x="5200200" y="672675"/>
            <a:ext cx="1759500" cy="42612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438" y="45025"/>
            <a:ext cx="64471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/>
          <p:nvPr/>
        </p:nvSpPr>
        <p:spPr>
          <a:xfrm>
            <a:off x="6052875" y="683400"/>
            <a:ext cx="1767900" cy="4092900"/>
          </a:xfrm>
          <a:prstGeom prst="rect">
            <a:avLst/>
          </a:prstGeom>
          <a:noFill/>
          <a:ln cap="flat" cmpd="sng" w="38100">
            <a:solidFill>
              <a:srgbClr val="2738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Consideration of proposals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01" name="Google Shape;201;p41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5.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Approval of the budget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07" name="Google Shape;207;p42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6.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chairperson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13" name="Google Shape;213;p43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7.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825" y="1155752"/>
            <a:ext cx="2360046" cy="246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6"/>
          <p:cNvCxnSpPr/>
          <p:nvPr/>
        </p:nvCxnSpPr>
        <p:spPr>
          <a:xfrm>
            <a:off x="4568096" y="1643564"/>
            <a:ext cx="7800" cy="148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6"/>
          <p:cNvSpPr txBox="1"/>
          <p:nvPr/>
        </p:nvSpPr>
        <p:spPr>
          <a:xfrm>
            <a:off x="4861600" y="1890776"/>
            <a:ext cx="25134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Helping new</a:t>
            </a:r>
            <a:endParaRPr b="0" i="0" sz="18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talent into</a:t>
            </a:r>
            <a:endParaRPr b="0" i="0" sz="18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the tech world</a:t>
            </a:r>
            <a:endParaRPr b="0" i="0" sz="18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vice chairperson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19" name="Google Shape;219;p44"/>
          <p:cNvSpPr txBox="1"/>
          <p:nvPr/>
        </p:nvSpPr>
        <p:spPr>
          <a:xfrm>
            <a:off x="182850" y="4389800"/>
            <a:ext cx="879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8.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treasurer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182850" y="4389800"/>
            <a:ext cx="981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9.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/>
          <p:nvPr/>
        </p:nvSpPr>
        <p:spPr>
          <a:xfrm>
            <a:off x="286650" y="2245350"/>
            <a:ext cx="8640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Election of additional board members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1" name="Google Shape;231;p46"/>
          <p:cNvSpPr txBox="1"/>
          <p:nvPr/>
        </p:nvSpPr>
        <p:spPr>
          <a:xfrm>
            <a:off x="182850" y="4389800"/>
            <a:ext cx="1103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10..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387A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7"/>
          <p:cNvSpPr txBox="1"/>
          <p:nvPr/>
        </p:nvSpPr>
        <p:spPr>
          <a:xfrm>
            <a:off x="421150" y="2245350"/>
            <a:ext cx="8442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Miscellaneous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182850" y="4389800"/>
            <a:ext cx="1103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11..</a:t>
            </a:r>
            <a:endParaRPr b="0" i="0" sz="3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488" y="-12"/>
            <a:ext cx="1831524" cy="1910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48"/>
          <p:cNvCxnSpPr/>
          <p:nvPr/>
        </p:nvCxnSpPr>
        <p:spPr>
          <a:xfrm>
            <a:off x="4546771" y="356189"/>
            <a:ext cx="13200" cy="119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48"/>
          <p:cNvSpPr txBox="1"/>
          <p:nvPr/>
        </p:nvSpPr>
        <p:spPr>
          <a:xfrm>
            <a:off x="4857675" y="526300"/>
            <a:ext cx="1590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Follow our</a:t>
            </a:r>
            <a:endParaRPr b="0"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progress on</a:t>
            </a:r>
            <a:endParaRPr b="0"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social media</a:t>
            </a:r>
            <a:endParaRPr b="0"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45" name="Google Shape;245;p4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850" y="868191"/>
            <a:ext cx="334125" cy="33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404525"/>
            <a:ext cx="384625" cy="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8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9588" y="1725912"/>
            <a:ext cx="402650" cy="4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3850" y="2188525"/>
            <a:ext cx="334126" cy="3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588" y="1311704"/>
            <a:ext cx="384626" cy="384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8"/>
          <p:cNvSpPr txBox="1"/>
          <p:nvPr/>
        </p:nvSpPr>
        <p:spPr>
          <a:xfrm>
            <a:off x="4091700" y="2318588"/>
            <a:ext cx="96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Gold Partners:</a:t>
            </a:r>
            <a:endParaRPr b="1" i="0" sz="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1" name="Google Shape;251;p48"/>
          <p:cNvSpPr txBox="1"/>
          <p:nvPr/>
        </p:nvSpPr>
        <p:spPr>
          <a:xfrm>
            <a:off x="7887447" y="4307313"/>
            <a:ext cx="1288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Evaluation by</a:t>
            </a:r>
            <a:r>
              <a:rPr b="0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14">
            <a:alphaModFix/>
          </a:blip>
          <a:srcRect b="12362" l="12578" r="10768" t="17075"/>
          <a:stretch/>
        </p:blipFill>
        <p:spPr>
          <a:xfrm>
            <a:off x="3933325" y="4397210"/>
            <a:ext cx="622948" cy="26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81400" y="4787863"/>
            <a:ext cx="499351" cy="9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8"/>
          <p:cNvPicPr preferRelativeResize="0"/>
          <p:nvPr/>
        </p:nvPicPr>
        <p:blipFill rotWithShape="1">
          <a:blip r:embed="rId16">
            <a:alphaModFix/>
          </a:blip>
          <a:srcRect b="30365" l="0" r="0" t="33224"/>
          <a:stretch/>
        </p:blipFill>
        <p:spPr>
          <a:xfrm>
            <a:off x="3573813" y="4752725"/>
            <a:ext cx="893750" cy="2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48001" y="4421225"/>
            <a:ext cx="499350" cy="21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93425" y="3408199"/>
            <a:ext cx="442449" cy="45843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8"/>
          <p:cNvSpPr txBox="1"/>
          <p:nvPr/>
        </p:nvSpPr>
        <p:spPr>
          <a:xfrm>
            <a:off x="3658675" y="1670475"/>
            <a:ext cx="180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www.hackyourfuture.dk</a:t>
            </a:r>
            <a:endParaRPr b="0" i="0" sz="11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8" name="Google Shape;258;p48"/>
          <p:cNvSpPr txBox="1"/>
          <p:nvPr/>
        </p:nvSpPr>
        <p:spPr>
          <a:xfrm>
            <a:off x="7887450" y="2387575"/>
            <a:ext cx="179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Partial funding</a:t>
            </a:r>
            <a:r>
              <a:rPr b="0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b="0" i="0" sz="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9" name="Google Shape;259;p4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65163" y="4443000"/>
            <a:ext cx="455662" cy="1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71738" y="3896948"/>
            <a:ext cx="691376" cy="30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8"/>
          <p:cNvPicPr preferRelativeResize="0"/>
          <p:nvPr/>
        </p:nvPicPr>
        <p:blipFill rotWithShape="1">
          <a:blip r:embed="rId22">
            <a:alphaModFix/>
          </a:blip>
          <a:srcRect b="0" l="0" r="0" t="12579"/>
          <a:stretch/>
        </p:blipFill>
        <p:spPr>
          <a:xfrm>
            <a:off x="4439875" y="3431184"/>
            <a:ext cx="743350" cy="34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480751" y="3915714"/>
            <a:ext cx="1060100" cy="24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887474" y="3788463"/>
            <a:ext cx="960550" cy="3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8"/>
          <p:cNvSpPr txBox="1"/>
          <p:nvPr/>
        </p:nvSpPr>
        <p:spPr>
          <a:xfrm>
            <a:off x="4081675" y="3147325"/>
            <a:ext cx="96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Silver Partners:</a:t>
            </a:r>
            <a:endParaRPr b="1" i="0" sz="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4088613" y="4206700"/>
            <a:ext cx="960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Bronze Partners:</a:t>
            </a:r>
            <a:endParaRPr b="1" i="0" sz="6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6" name="Google Shape;266;p4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1720" y="3714032"/>
            <a:ext cx="1117650" cy="11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8"/>
          <p:cNvSpPr txBox="1"/>
          <p:nvPr/>
        </p:nvSpPr>
        <p:spPr>
          <a:xfrm>
            <a:off x="179050" y="3508875"/>
            <a:ext cx="1203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Support our work:</a:t>
            </a:r>
            <a:endParaRPr b="0" i="0" sz="8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26">
            <a:alphaModFix/>
          </a:blip>
          <a:srcRect b="43122" l="0" r="0" t="0"/>
          <a:stretch/>
        </p:blipFill>
        <p:spPr>
          <a:xfrm>
            <a:off x="4604850" y="4787887"/>
            <a:ext cx="691374" cy="14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264775" y="2722625"/>
            <a:ext cx="839526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717925" y="2727038"/>
            <a:ext cx="1117650" cy="27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/>
          <p:cNvPicPr preferRelativeResize="0"/>
          <p:nvPr/>
        </p:nvPicPr>
        <p:blipFill rotWithShape="1">
          <a:blip r:embed="rId29">
            <a:alphaModFix/>
          </a:blip>
          <a:srcRect b="0" l="6043" r="6489" t="0"/>
          <a:stretch/>
        </p:blipFill>
        <p:spPr>
          <a:xfrm>
            <a:off x="3927900" y="2705500"/>
            <a:ext cx="1288202" cy="2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11054" y="4467837"/>
            <a:ext cx="499350" cy="12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237657" y="3488660"/>
            <a:ext cx="893777" cy="23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7887450" y="3187662"/>
            <a:ext cx="960600" cy="15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949875" y="3444995"/>
            <a:ext cx="839526" cy="26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8"/>
          <p:cNvPicPr preferRelativeResize="0"/>
          <p:nvPr/>
        </p:nvPicPr>
        <p:blipFill rotWithShape="1">
          <a:blip r:embed="rId34">
            <a:alphaModFix/>
          </a:blip>
          <a:srcRect b="4917" l="13524" r="12532" t="11308"/>
          <a:stretch/>
        </p:blipFill>
        <p:spPr>
          <a:xfrm>
            <a:off x="7837700" y="2677091"/>
            <a:ext cx="1060099" cy="41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216100" y="3974575"/>
            <a:ext cx="1178141" cy="1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448963" y="4766683"/>
            <a:ext cx="743352" cy="18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7808925" y="3466760"/>
            <a:ext cx="1117649" cy="2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4658463" y="3929087"/>
            <a:ext cx="402650" cy="24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8160550" y="4622325"/>
            <a:ext cx="334125" cy="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3679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/>
        </p:nvSpPr>
        <p:spPr>
          <a:xfrm>
            <a:off x="1012225" y="1824425"/>
            <a:ext cx="71964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Bye Bye</a:t>
            </a:r>
            <a:endParaRPr b="0" i="0" sz="6000" u="none" cap="none" strike="noStrike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4775" y="3884375"/>
            <a:ext cx="1913950" cy="1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7625" y="168375"/>
            <a:ext cx="5656377" cy="497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400" y="152400"/>
            <a:ext cx="532256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25" y="1648300"/>
            <a:ext cx="2710575" cy="18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925" y="192250"/>
            <a:ext cx="430106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25" y="1472287"/>
            <a:ext cx="3598651" cy="25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737" y="259625"/>
            <a:ext cx="2868526" cy="462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/>
          <p:cNvPicPr preferRelativeResize="0"/>
          <p:nvPr/>
        </p:nvPicPr>
        <p:blipFill rotWithShape="1">
          <a:blip r:embed="rId3">
            <a:alphaModFix/>
          </a:blip>
          <a:srcRect b="0" l="1136" r="0" t="0"/>
          <a:stretch/>
        </p:blipFill>
        <p:spPr>
          <a:xfrm>
            <a:off x="4860725" y="304800"/>
            <a:ext cx="428327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750" y="1360980"/>
            <a:ext cx="4031774" cy="12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675" y="1023725"/>
            <a:ext cx="4790651" cy="30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367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/>
        </p:nvSpPr>
        <p:spPr>
          <a:xfrm>
            <a:off x="715800" y="404425"/>
            <a:ext cx="29436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sng" cap="none" strike="noStrike">
                <a:solidFill>
                  <a:srgbClr val="FFFFFF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Agenda</a:t>
            </a:r>
            <a:endParaRPr b="0" i="0" sz="3600" u="sng" cap="none" strike="noStrike">
              <a:solidFill>
                <a:srgbClr val="FFFFFF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741425" y="1220425"/>
            <a:ext cx="6988200" cy="3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1. Election of teller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2. Election of moderator and secretary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3. Report by management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4. Accounting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5. Consideration of proposals 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6. Approval of the budget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7. Election of chairperson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8. Election of vice chairperson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9. Election of treasurer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10. Election of additional board members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11. Election of auditor</a:t>
            </a:r>
            <a:endParaRPr b="0" i="0" sz="11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12. Miscellaneous</a:t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8050" y="3884375"/>
            <a:ext cx="1913950" cy="10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